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9157BF34-3EAF-4CA1-8595-AE86BE592EB4}" type="datetimeFigureOut">
              <a:rPr lang="ru-RU" smtClean="0"/>
              <a:pPr/>
              <a:t>31.05.2021</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E4D904DE-4593-4248-9704-C49DED43542E}"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9157BF34-3EAF-4CA1-8595-AE86BE592EB4}" type="datetimeFigureOut">
              <a:rPr lang="ru-RU" smtClean="0"/>
              <a:pPr/>
              <a:t>31.05.2021</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E4D904DE-4593-4248-9704-C49DED43542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9157BF34-3EAF-4CA1-8595-AE86BE592EB4}" type="datetimeFigureOut">
              <a:rPr lang="ru-RU" smtClean="0"/>
              <a:pPr/>
              <a:t>31.05.2021</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E4D904DE-4593-4248-9704-C49DED43542E}"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9157BF34-3EAF-4CA1-8595-AE86BE592EB4}" type="datetimeFigureOut">
              <a:rPr lang="ru-RU" smtClean="0"/>
              <a:pPr/>
              <a:t>31.05.2021</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4D904DE-4593-4248-9704-C49DED43542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9157BF34-3EAF-4CA1-8595-AE86BE592EB4}" type="datetimeFigureOut">
              <a:rPr lang="ru-RU" smtClean="0"/>
              <a:pPr/>
              <a:t>31.05.2021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4D904DE-4593-4248-9704-C49DED43542E}"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9157BF34-3EAF-4CA1-8595-AE86BE592EB4}" type="datetimeFigureOut">
              <a:rPr lang="ru-RU" smtClean="0"/>
              <a:pPr/>
              <a:t>31.05.2021</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E4D904DE-4593-4248-9704-C49DED43542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357554" y="1000108"/>
            <a:ext cx="5105400" cy="4119736"/>
          </a:xfrm>
        </p:spPr>
        <p:txBody>
          <a:bodyPr/>
          <a:lstStyle/>
          <a:p>
            <a:pPr algn="l"/>
            <a:r>
              <a:rPr lang="ru-RU" sz="3600" b="0" dirty="0" smtClean="0"/>
              <a:t>Консультация для воспитателей "Традиционные </a:t>
            </a:r>
            <a:r>
              <a:rPr lang="ru-RU" sz="3600" b="0" dirty="0" smtClean="0"/>
              <a:t>и Нетрадиционные формы </a:t>
            </a:r>
            <a:r>
              <a:rPr lang="ru-RU" sz="3600" b="0" dirty="0" smtClean="0"/>
              <a:t>работы с </a:t>
            </a:r>
            <a:r>
              <a:rPr lang="ru-RU" sz="3600" b="0" dirty="0" smtClean="0"/>
              <a:t>родителями"</a:t>
            </a:r>
            <a:r>
              <a:rPr lang="ru-RU" sz="2800" b="0" dirty="0" smtClean="0"/>
              <a:t/>
            </a:r>
            <a:br>
              <a:rPr lang="ru-RU" sz="2800" b="0" dirty="0" smtClean="0"/>
            </a:br>
            <a:endParaRPr lang="ru-RU" sz="2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
            </a:r>
            <a:br>
              <a:rPr lang="ru-RU" u="sng" dirty="0" smtClean="0"/>
            </a:br>
            <a:r>
              <a:rPr lang="ru-RU" u="sng" dirty="0" smtClean="0"/>
              <a:t>Посещение семьи</a:t>
            </a:r>
            <a:r>
              <a:rPr lang="ru-RU" dirty="0" smtClean="0"/>
              <a:t/>
            </a:r>
            <a:br>
              <a:rPr lang="ru-RU" dirty="0" smtClean="0"/>
            </a:br>
            <a:endParaRPr lang="ru-RU" dirty="0"/>
          </a:p>
        </p:txBody>
      </p:sp>
      <p:sp>
        <p:nvSpPr>
          <p:cNvPr id="3" name="Содержимое 2"/>
          <p:cNvSpPr>
            <a:spLocks noGrp="1"/>
          </p:cNvSpPr>
          <p:nvPr>
            <p:ph idx="1"/>
          </p:nvPr>
        </p:nvSpPr>
        <p:spPr>
          <a:xfrm>
            <a:off x="457200" y="1052736"/>
            <a:ext cx="7239000" cy="5403000"/>
          </a:xfrm>
        </p:spPr>
        <p:txBody>
          <a:bodyPr/>
          <a:lstStyle/>
          <a:p>
            <a:r>
              <a:rPr lang="ru-RU" dirty="0" smtClean="0"/>
              <a:t>Воспитатель своей группы должен посетить семьи своих воспитанников.</a:t>
            </a:r>
          </a:p>
          <a:p>
            <a:r>
              <a:rPr lang="ru-RU" dirty="0" smtClean="0"/>
              <a:t>Целью посещения семьи воспитанника может быть поддержка успехов ребёнка, развитие контактов с семьёй, изучение опыта семейного воспитания или совместное обсуждение значимых для семьи и детского сада служат материалом для проектирования последующих взаимодействий с родителями и другими членами семьи</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39000" cy="876712"/>
          </a:xfrm>
        </p:spPr>
        <p:txBody>
          <a:bodyPr/>
          <a:lstStyle/>
          <a:p>
            <a:r>
              <a:rPr lang="ru-RU" u="sng" dirty="0" smtClean="0"/>
              <a:t>Дни открытых дверей</a:t>
            </a:r>
            <a:r>
              <a:rPr lang="ru-RU" i="1" dirty="0" smtClean="0"/>
              <a:t> </a:t>
            </a:r>
            <a:endParaRPr lang="ru-RU" dirty="0"/>
          </a:p>
        </p:txBody>
      </p:sp>
      <p:sp>
        <p:nvSpPr>
          <p:cNvPr id="3" name="Содержимое 2"/>
          <p:cNvSpPr>
            <a:spLocks noGrp="1"/>
          </p:cNvSpPr>
          <p:nvPr>
            <p:ph idx="1"/>
          </p:nvPr>
        </p:nvSpPr>
        <p:spPr>
          <a:xfrm>
            <a:off x="457200" y="1196752"/>
            <a:ext cx="7239000" cy="5258984"/>
          </a:xfrm>
        </p:spPr>
        <p:txBody>
          <a:bodyPr>
            <a:normAutofit fontScale="70000" lnSpcReduction="20000"/>
          </a:bodyPr>
          <a:lstStyle/>
          <a:p>
            <a:r>
              <a:rPr lang="ru-RU" dirty="0" smtClean="0"/>
              <a:t>это форма взаимодействия с родителями, открывающая дверь в мир детского сада. В этот день коллектив детского сада предъявляет семьям воспитанников свои достижения. Родители (и другие члены семей) знакомятся со службами дошкольного образовательного учреждения; программой его развития и образовательной программой, в соответствии с которой осуществляется воспитательно-образовательный процесс; наблюдают специально организованные занятия с детьми, а также включаются (при поддержки воспитателей) в разнообразную совместную с детьми деятельность. В этот день важно познакомить семьи со сложившейся в детском саду системой просвещения и образования родителей (целями, содержанием, формами, методами работы) и пригласить к взаимодействию в различных образовательных направлениях: физкультурно-оздоровительном, художественно-эстетическом, эколого-краеведческом и др.</a:t>
            </a:r>
          </a:p>
          <a:p>
            <a:r>
              <a:rPr lang="ru-RU" dirty="0" smtClean="0"/>
              <a:t>«День открытых дверей» актуален в начале цикла взаимодействия детского сада и семьи. По мере того, как детский сад вместе с семьёй будет стремиться к развитию взаимодействий, переходить с одного на другой качественный уровень, «День открытых дверей» преобразуется в постоянные открытые отношения детей, родителей и педагогов.</a:t>
            </a: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Анкетирование</a:t>
            </a:r>
            <a:endParaRPr lang="ru-RU" dirty="0"/>
          </a:p>
        </p:txBody>
      </p:sp>
      <p:sp>
        <p:nvSpPr>
          <p:cNvPr id="3" name="Содержимое 2"/>
          <p:cNvSpPr>
            <a:spLocks noGrp="1"/>
          </p:cNvSpPr>
          <p:nvPr>
            <p:ph idx="1"/>
          </p:nvPr>
        </p:nvSpPr>
        <p:spPr/>
        <p:txBody>
          <a:bodyPr>
            <a:normAutofit fontScale="92500"/>
          </a:bodyPr>
          <a:lstStyle/>
          <a:p>
            <a:r>
              <a:rPr lang="ru-RU" dirty="0" smtClean="0"/>
              <a:t>Одна из активных форм получения и обмена информацией по разным вопросам работы детского сада. Анкетирование помогает педагогическому коллективу получить наиболее полную информацию по определённым вопросам, проанализировать её и правильно спланировать дальнейшую работу в этом направлении. С другой стороны, анкетирование помогает родителям серьёзнее задуматься на ту или иную тему, оценить свои педагогические возможности, стиль взаимоотношения с ребёнком и др.</a:t>
            </a:r>
          </a:p>
          <a:p>
            <a:endParaRPr lang="ru-RU"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200" dirty="0" smtClean="0"/>
              <a:t>Нетрадиционные формы работы</a:t>
            </a:r>
            <a:r>
              <a:rPr lang="ru-RU" sz="2200" i="1" dirty="0" smtClean="0"/>
              <a:t> - </a:t>
            </a:r>
            <a:r>
              <a:rPr lang="ru-RU" sz="2200" dirty="0" smtClean="0"/>
              <a:t>новые формы работы, которые помогают лучше оказать помощь семьям в воспитании и обучении ребенка.</a:t>
            </a:r>
            <a:r>
              <a:rPr lang="ru-RU" dirty="0" smtClean="0"/>
              <a:t/>
            </a:r>
            <a:br>
              <a:rPr lang="ru-RU" dirty="0" smtClean="0"/>
            </a:br>
            <a:endParaRPr lang="ru-RU" dirty="0"/>
          </a:p>
        </p:txBody>
      </p:sp>
      <p:sp>
        <p:nvSpPr>
          <p:cNvPr id="3" name="Содержимое 2"/>
          <p:cNvSpPr>
            <a:spLocks noGrp="1"/>
          </p:cNvSpPr>
          <p:nvPr>
            <p:ph idx="1"/>
          </p:nvPr>
        </p:nvSpPr>
        <p:spPr>
          <a:xfrm>
            <a:off x="457200" y="980728"/>
            <a:ext cx="7239000" cy="5475008"/>
          </a:xfrm>
        </p:spPr>
        <p:txBody>
          <a:bodyPr>
            <a:normAutofit fontScale="92500" lnSpcReduction="20000"/>
          </a:bodyPr>
          <a:lstStyle/>
          <a:p>
            <a:r>
              <a:rPr lang="ru-RU" dirty="0" smtClean="0"/>
              <a:t>Родители готовы поддержать начинания педагогов, направленные на удовлетворение и развитие интересов, потребностей детей. Но современные родители – взрослые, образованные, имеющие жизненный опыт люди, умеющие анализировать ситуацию, поэтому в решении ряда проблем педагог обязан использовать педагогические инновации, новые нетрадиционные формы работы</a:t>
            </a:r>
          </a:p>
          <a:p>
            <a:r>
              <a:rPr lang="ru-RU" b="1" u="sng" dirty="0" smtClean="0"/>
              <a:t>Конкурсы и проекты</a:t>
            </a:r>
            <a:endParaRPr lang="ru-RU" dirty="0" smtClean="0"/>
          </a:p>
          <a:p>
            <a:r>
              <a:rPr lang="ru-RU" b="1" u="sng" dirty="0" smtClean="0"/>
              <a:t>"Круглый стол" с родителями</a:t>
            </a:r>
          </a:p>
          <a:p>
            <a:r>
              <a:rPr lang="ru-RU" b="1" u="sng" dirty="0" smtClean="0"/>
              <a:t>Деловые игры</a:t>
            </a:r>
          </a:p>
          <a:p>
            <a:r>
              <a:rPr lang="ru-RU" b="1" u="sng" dirty="0" smtClean="0"/>
              <a:t>«Клубы» (семейные)</a:t>
            </a:r>
          </a:p>
          <a:p>
            <a:r>
              <a:rPr lang="ru-RU" b="1" u="sng" dirty="0" smtClean="0"/>
              <a:t>Вечера вопросов и ответов</a:t>
            </a:r>
          </a:p>
          <a:p>
            <a:r>
              <a:rPr lang="ru-RU" b="1" u="sng" dirty="0" smtClean="0"/>
              <a:t>«Встречи-знакомства»</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Конкурсы и проекты</a:t>
            </a:r>
            <a:endParaRPr lang="ru-RU" dirty="0"/>
          </a:p>
        </p:txBody>
      </p:sp>
      <p:sp>
        <p:nvSpPr>
          <p:cNvPr id="3" name="Содержимое 2"/>
          <p:cNvSpPr>
            <a:spLocks noGrp="1"/>
          </p:cNvSpPr>
          <p:nvPr>
            <p:ph idx="1"/>
          </p:nvPr>
        </p:nvSpPr>
        <p:spPr/>
        <p:txBody>
          <a:bodyPr>
            <a:normAutofit fontScale="85000" lnSpcReduction="20000"/>
          </a:bodyPr>
          <a:lstStyle/>
          <a:p>
            <a:r>
              <a:rPr lang="ru-RU" dirty="0" smtClean="0"/>
              <a:t>Проведение разнообразных конкурсов позволяет укрепить взаимодействие детского сада с семьями воспитанников, активизировать педагогическое общение родителей с детьми. Важным моментом проведения конкурсов является соревновательный дух, который помогает объединиться родителям одной группы, повышает инициативность неактивных родителей.</a:t>
            </a:r>
          </a:p>
          <a:p>
            <a:r>
              <a:rPr lang="ru-RU" dirty="0" smtClean="0"/>
              <a:t>Содержание конкурсов может быть разным. Это могут быть традиционные конкурсы или соответствующие тематике плана работы. При подготовке конкурса необходимо определить цель проведения, участников, состав жюри, критерии оценки, награждение победителей. Необходимо заранее ознакомить родителей с положениями конкурса, дать достаточное количество времени на его подготовку</a:t>
            </a:r>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"Круглый стол" с родителями</a:t>
            </a:r>
            <a:endParaRPr lang="ru-RU" dirty="0"/>
          </a:p>
        </p:txBody>
      </p:sp>
      <p:sp>
        <p:nvSpPr>
          <p:cNvPr id="3" name="Содержимое 2"/>
          <p:cNvSpPr>
            <a:spLocks noGrp="1"/>
          </p:cNvSpPr>
          <p:nvPr>
            <p:ph idx="1"/>
          </p:nvPr>
        </p:nvSpPr>
        <p:spPr/>
        <p:txBody>
          <a:bodyPr/>
          <a:lstStyle/>
          <a:p>
            <a:r>
              <a:rPr lang="ru-RU" dirty="0" smtClean="0"/>
              <a:t>Цель: в нетрадиционной обстановке с обязательным участием специалистов обсудить с родителями актуальные проблемы воспитания.</a:t>
            </a:r>
          </a:p>
          <a:p>
            <a:r>
              <a:rPr lang="ru-RU" dirty="0" smtClean="0"/>
              <a:t>На заседание "круглого стола" приглашаются родители, письменно или устно выразившие желание участвовать в обсуждении той или другой темы со специалистами</a:t>
            </a:r>
            <a:endParaRPr lang="ru-RU"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Деловые игры</a:t>
            </a:r>
            <a:endParaRPr lang="ru-RU" dirty="0"/>
          </a:p>
        </p:txBody>
      </p:sp>
      <p:sp>
        <p:nvSpPr>
          <p:cNvPr id="3" name="Содержимое 2"/>
          <p:cNvSpPr>
            <a:spLocks noGrp="1"/>
          </p:cNvSpPr>
          <p:nvPr>
            <p:ph idx="1"/>
          </p:nvPr>
        </p:nvSpPr>
        <p:spPr/>
        <p:txBody>
          <a:bodyPr/>
          <a:lstStyle/>
          <a:p>
            <a:r>
              <a:rPr lang="ru-RU" dirty="0" smtClean="0"/>
              <a:t>Деловая игра - простор для творчества. Она максимально приближает участников игры к реальной обстановке, формирует навыки быстрого принятия педагогически верных решений, умение вовремя увидеть и исправить ошибку.</a:t>
            </a:r>
          </a:p>
          <a:p>
            <a:r>
              <a:rPr lang="ru-RU" dirty="0" smtClean="0"/>
              <a:t>Нет конкретной узко направленной схемы проведения деловых игр. Все зависит от компетентности, способностей и выдумки руководителей</a:t>
            </a:r>
            <a:endParaRPr lang="ru-RU"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
            </a:r>
            <a:br>
              <a:rPr lang="ru-RU" u="sng" dirty="0" smtClean="0"/>
            </a:br>
            <a:r>
              <a:rPr lang="ru-RU" u="sng" dirty="0" smtClean="0"/>
              <a:t> «Клубы» (семейные)</a:t>
            </a:r>
            <a:r>
              <a:rPr lang="ru-RU" dirty="0" smtClean="0"/>
              <a:t/>
            </a:r>
            <a:br>
              <a:rPr lang="ru-RU" dirty="0" smtClean="0"/>
            </a:br>
            <a:endParaRPr lang="ru-RU" dirty="0"/>
          </a:p>
        </p:txBody>
      </p:sp>
      <p:sp>
        <p:nvSpPr>
          <p:cNvPr id="3" name="Содержимое 2"/>
          <p:cNvSpPr>
            <a:spLocks noGrp="1"/>
          </p:cNvSpPr>
          <p:nvPr>
            <p:ph idx="1"/>
          </p:nvPr>
        </p:nvSpPr>
        <p:spPr/>
        <p:txBody>
          <a:bodyPr>
            <a:normAutofit fontScale="62500" lnSpcReduction="20000"/>
          </a:bodyPr>
          <a:lstStyle/>
          <a:p>
            <a:r>
              <a:rPr lang="ru-RU" dirty="0" smtClean="0"/>
              <a:t>Семейные клубы – это неформальные объединения родителей, созданные для решения практических задач воспитания. Обычно они организуются группой энтузиастов: педагогов и родителей. Деятельность семейных клубов основана на добровольных началах. В семейных клубах критически настроенным родителям становятся видны не только недостатки, но и достоинства собственных детей (по сравнению с чужими), а восторженным родителям видны не только достоинства, но и недостатки их малышей. Дети приобретают в семейных клубах ценный опыт общения с людьми разных характеров, оказываются в разных ролевых позициях (например, старшими, опытными - для малышей).</a:t>
            </a:r>
          </a:p>
          <a:p>
            <a:r>
              <a:rPr lang="ru-RU" dirty="0" smtClean="0"/>
              <a:t>Семейный клуб – один из действенных каналов передачи, сохранения и развития ценностей семейной культуры, а также интересная и результативная форма взаимодействия детского сада с семьёй. Объединяя разных по возрасту детей и воспитывающих взрослых (родителей педагогов) клуб обеспечивает живую связь поколений, передачу всего лучшего, что есть у старшего поколения. Являясь неформальным источником просвещения, клуб предъявляет лучшие образцы воспитания детей дошкольного возраста в семье и детском саду.</a:t>
            </a:r>
          </a:p>
          <a:p>
            <a:endParaRPr lang="ru-RU"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Вечера вопросов и ответов</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Специфическая разновидность клубных встреч. Они могут быть </a:t>
            </a:r>
            <a:r>
              <a:rPr lang="ru-RU" dirty="0" err="1" smtClean="0"/>
              <a:t>однотемными</a:t>
            </a:r>
            <a:r>
              <a:rPr lang="ru-RU" dirty="0" smtClean="0"/>
              <a:t> и </a:t>
            </a:r>
            <a:r>
              <a:rPr lang="ru-RU" dirty="0" err="1" smtClean="0"/>
              <a:t>многотемными</a:t>
            </a:r>
            <a:r>
              <a:rPr lang="ru-RU" dirty="0" smtClean="0"/>
              <a:t>. Вечера вопросов и ответов представляют собой концентрированную педагогическую информацию по самым разнообразным вопросам, которые зачастую носят дискуссионный характер, и ответы на них нередко переходят в горячее, заинтересованное обсуждение. Роль вечеров вопросов и ответов в вооружении родителей педагогическими знаниями состоит не только в самих ответах, что само по себе очень важно, но также и в форме проведения этих вечеров. Они должны проходить как непринужденное, равноправное общение родителей и педагогов, как уроки педагогических раздумий</a:t>
            </a:r>
            <a:endParaRPr lang="ru-RU"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.«Встречи-знакомства»</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это встречи, целью которых является разностороннее знакомство семей воспитанников между собой и знакомство с педагогами, воспитывающими ребёнка в детском саду. Для этого можно использовать специальные методы:</a:t>
            </a:r>
          </a:p>
          <a:p>
            <a:r>
              <a:rPr lang="ru-RU" dirty="0" smtClean="0"/>
              <a:t>-  «Выбери дистанцию» (педагог объявляет какой-либо предмет символом обсуждаемой встречи с родителями и ставит его в центре комнаты. Затем предлагает родителям встать на таком расстоянии от предмета, которое могло бы лучше всего продемонстрировать их близость или отдалённость по отношению к теме встречи. Каждый из родителей одной фразой объясняет выбранное им расстояние.</a:t>
            </a:r>
          </a:p>
          <a:p>
            <a:pPr>
              <a:buNone/>
            </a:pPr>
            <a:r>
              <a:rPr lang="ru-RU" dirty="0" smtClean="0"/>
              <a:t> </a:t>
            </a:r>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20688"/>
            <a:ext cx="7239000" cy="5835048"/>
          </a:xfrm>
        </p:spPr>
        <p:txBody>
          <a:bodyPr>
            <a:normAutofit/>
          </a:bodyPr>
          <a:lstStyle/>
          <a:p>
            <a:r>
              <a:rPr lang="ru-RU" dirty="0" smtClean="0"/>
              <a:t>Формирование сотрудничества детей, родителей и педагогов зависит, прежде всего, от того, как складывается взаимоотношение взрослых в этом процессе. Результат воспитания может быть успешным только при условии равноправного партнерства педагогов и родителей, так как они воспитывают одних и тех же детей. В основе этого союза положено единство стремлений, взглядов на воспитательно-образовательный процесс, пути достижения намеченных результатов.</a:t>
            </a:r>
          </a:p>
          <a:p>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a:bodyPr>
          <a:lstStyle/>
          <a:p>
            <a:pPr algn="ctr">
              <a:buNone/>
            </a:pPr>
            <a:r>
              <a:rPr lang="ru-RU" sz="8000" dirty="0" smtClean="0"/>
              <a:t>Спасибо за внимание!</a:t>
            </a:r>
            <a:endParaRPr lang="ru-RU" sz="8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332656"/>
            <a:ext cx="7239000" cy="1143000"/>
          </a:xfrm>
        </p:spPr>
        <p:txBody>
          <a:bodyPr>
            <a:normAutofit fontScale="90000"/>
          </a:bodyPr>
          <a:lstStyle/>
          <a:p>
            <a:r>
              <a:rPr lang="ru-RU" sz="2000" dirty="0" smtClean="0"/>
              <a:t>Традиционными формами называют такие формы, которые проверены временем и стандартны для всех дошкольных учреждений не только города, но и страны</a:t>
            </a:r>
            <a:endParaRPr lang="ru-RU" sz="2000" dirty="0"/>
          </a:p>
        </p:txBody>
      </p:sp>
      <p:sp>
        <p:nvSpPr>
          <p:cNvPr id="3" name="Содержимое 2"/>
          <p:cNvSpPr>
            <a:spLocks noGrp="1"/>
          </p:cNvSpPr>
          <p:nvPr>
            <p:ph idx="1"/>
          </p:nvPr>
        </p:nvSpPr>
        <p:spPr/>
        <p:txBody>
          <a:bodyPr/>
          <a:lstStyle/>
          <a:p>
            <a:r>
              <a:rPr lang="ru-RU" b="1" dirty="0" smtClean="0"/>
              <a:t>Презентация детского сада</a:t>
            </a:r>
            <a:endParaRPr lang="ru-RU" dirty="0" smtClean="0"/>
          </a:p>
          <a:p>
            <a:r>
              <a:rPr lang="ru-RU" b="1" u="sng" dirty="0" smtClean="0"/>
              <a:t>Родительские собрания</a:t>
            </a:r>
          </a:p>
          <a:p>
            <a:r>
              <a:rPr lang="ru-RU" b="1" u="sng" dirty="0" smtClean="0"/>
              <a:t>Семинары и консультации для родителей</a:t>
            </a:r>
          </a:p>
          <a:p>
            <a:r>
              <a:rPr lang="ru-RU" b="1" u="sng" dirty="0" smtClean="0"/>
              <a:t>Наглядный материал</a:t>
            </a:r>
          </a:p>
          <a:p>
            <a:r>
              <a:rPr lang="ru-RU" b="1" u="sng" dirty="0" smtClean="0"/>
              <a:t>Педагогические беседы с родителями</a:t>
            </a:r>
          </a:p>
          <a:p>
            <a:r>
              <a:rPr lang="ru-RU" b="1" u="sng" dirty="0" smtClean="0"/>
              <a:t>Посещение семьи</a:t>
            </a:r>
          </a:p>
          <a:p>
            <a:r>
              <a:rPr lang="ru-RU" b="1" u="sng" dirty="0" smtClean="0"/>
              <a:t>Дни открытых дверей</a:t>
            </a:r>
            <a:r>
              <a:rPr lang="ru-RU" i="1" dirty="0" smtClean="0"/>
              <a:t> </a:t>
            </a:r>
          </a:p>
          <a:p>
            <a:r>
              <a:rPr lang="ru-RU" b="1" u="sng" dirty="0" smtClean="0"/>
              <a:t>Анкетирование</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Презентация детского сада</a:t>
            </a:r>
            <a:br>
              <a:rPr lang="ru-RU" dirty="0" smtClean="0"/>
            </a:br>
            <a:endParaRPr lang="ru-RU" dirty="0"/>
          </a:p>
        </p:txBody>
      </p:sp>
      <p:sp>
        <p:nvSpPr>
          <p:cNvPr id="3" name="Содержимое 2"/>
          <p:cNvSpPr>
            <a:spLocks noGrp="1"/>
          </p:cNvSpPr>
          <p:nvPr>
            <p:ph idx="1"/>
          </p:nvPr>
        </p:nvSpPr>
        <p:spPr>
          <a:xfrm>
            <a:off x="457200" y="1124744"/>
            <a:ext cx="7239000" cy="5330992"/>
          </a:xfrm>
        </p:spPr>
        <p:txBody>
          <a:bodyPr>
            <a:normAutofit/>
          </a:bodyPr>
          <a:lstStyle/>
          <a:p>
            <a:r>
              <a:rPr lang="ru-RU" dirty="0" smtClean="0"/>
              <a:t>Поступление ребёнка в детский сад – очень важный момент для каждой семьи. Презентация детского сада – это праздник знакомства новых детей и их родителей с детским садом, коллективом, помещениями, программами, по которым работает детский сад. Основная задача – с первых минут общения вызвать у ребёнка радость, сформировать в сознании родителей положительный образ детского сада, продемонстрировать настрой на взаимодействие и взаимопроникновение в проблемы друг друга. </a:t>
            </a: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Родительские собрания</a:t>
            </a:r>
            <a:endParaRPr lang="ru-RU" dirty="0"/>
          </a:p>
        </p:txBody>
      </p:sp>
      <p:sp>
        <p:nvSpPr>
          <p:cNvPr id="3" name="Содержимое 2"/>
          <p:cNvSpPr>
            <a:spLocks noGrp="1"/>
          </p:cNvSpPr>
          <p:nvPr>
            <p:ph idx="1"/>
          </p:nvPr>
        </p:nvSpPr>
        <p:spPr/>
        <p:txBody>
          <a:bodyPr/>
          <a:lstStyle/>
          <a:p>
            <a:r>
              <a:rPr lang="ru-RU" dirty="0" smtClean="0"/>
              <a:t>Одна из наиболее традиционных форм работы с родителями. Их целью является повышение уровня воспитательных умений, педагогической культуры родителей.</a:t>
            </a:r>
          </a:p>
          <a:p>
            <a:endParaRPr lang="ru-RU"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Правила проведения родительского собрания</a:t>
            </a:r>
            <a:endParaRPr lang="ru-RU" dirty="0"/>
          </a:p>
        </p:txBody>
      </p:sp>
      <p:sp>
        <p:nvSpPr>
          <p:cNvPr id="3" name="Содержимое 2"/>
          <p:cNvSpPr>
            <a:spLocks noGrp="1"/>
          </p:cNvSpPr>
          <p:nvPr>
            <p:ph idx="1"/>
          </p:nvPr>
        </p:nvSpPr>
        <p:spPr/>
        <p:txBody>
          <a:bodyPr>
            <a:normAutofit lnSpcReduction="10000"/>
          </a:bodyPr>
          <a:lstStyle/>
          <a:p>
            <a:r>
              <a:rPr lang="ru-RU" sz="1600" dirty="0" smtClean="0"/>
              <a:t>Родительское собрание должно быть основательно подготовлено. За две недели до собрания вывесить в вестибюле группы объявление с указанием темы, даты и времени его проведения, подготовить для родителей буклеты с кратким содержанием собрания. Продумать все организационные моменты: от расстановки мебели до возможных вопросов со стороны родителей. Нельзя сажать родителей на детские стульчик, а педагогов и администрацию – на обычные. Общение должно проходить на одном уровне</a:t>
            </a:r>
          </a:p>
          <a:p>
            <a:r>
              <a:rPr lang="ru-RU" sz="1600" dirty="0" smtClean="0"/>
              <a:t>Предложить родителям приготовить выступление на определённую тему. Организовать присутствие на собрании заведующего, старшего воспитателя, педагогов, работающих с детьми, чтобы придать мероприятию значимость; установить эмоциональный контакт с родителями, продемонстрировать заинтересованное отношение администрации к проблемам воспитания и обучения детей.</a:t>
            </a:r>
          </a:p>
          <a:p>
            <a:r>
              <a:rPr lang="ru-RU" sz="1600" dirty="0" smtClean="0"/>
              <a:t>Приветствуется диалог, а не монолог педагога с озвучиванием правил, необходимых для выполнения родителями</a:t>
            </a:r>
          </a:p>
          <a:p>
            <a:r>
              <a:rPr lang="ru-RU" sz="1600" dirty="0" smtClean="0"/>
              <a:t>Обязательно наличие обратной связи, обсуждение итогов собрания с родителями, согласование мер по преодолению трудностей и реализации планов развития ребёнка</a:t>
            </a:r>
            <a:endParaRPr lang="ru-RU" sz="16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Семинары и консультации для родителей</a:t>
            </a:r>
            <a:endParaRPr lang="ru-RU" dirty="0"/>
          </a:p>
        </p:txBody>
      </p:sp>
      <p:sp>
        <p:nvSpPr>
          <p:cNvPr id="3" name="Содержимое 2"/>
          <p:cNvSpPr>
            <a:spLocks noGrp="1"/>
          </p:cNvSpPr>
          <p:nvPr>
            <p:ph idx="1"/>
          </p:nvPr>
        </p:nvSpPr>
        <p:spPr/>
        <p:txBody>
          <a:bodyPr>
            <a:normAutofit fontScale="92500" lnSpcReduction="20000"/>
          </a:bodyPr>
          <a:lstStyle/>
          <a:p>
            <a:r>
              <a:rPr lang="ru-RU" dirty="0" smtClean="0"/>
              <a:t>Цель семинара и консультации – повышение педагогической грамотности родителей по вопросам воспитания и обучения ребёнка, решение проблемных вопросов, активизация педагогических умений родителей. Их тематику можно определить, проанализировав родительские потребности и интересы, например путём анкетирования. Консультация и семинары могут проводиться фронтально для группы родителей, которых заинтересовал тот или иной вопрос, или индивидуально. Их цель – помочь родителям в разрешении сложных педагогических ситуаций, проинформировать об успехах, достижениях ребёнка.</a:t>
            </a:r>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u="sng" dirty="0" smtClean="0"/>
              <a:t>Наглядный материал</a:t>
            </a:r>
            <a:endParaRPr lang="ru-RU" dirty="0"/>
          </a:p>
        </p:txBody>
      </p:sp>
      <p:sp>
        <p:nvSpPr>
          <p:cNvPr id="3" name="Содержимое 2"/>
          <p:cNvSpPr>
            <a:spLocks noGrp="1"/>
          </p:cNvSpPr>
          <p:nvPr>
            <p:ph idx="1"/>
          </p:nvPr>
        </p:nvSpPr>
        <p:spPr/>
        <p:txBody>
          <a:bodyPr/>
          <a:lstStyle/>
          <a:p>
            <a:r>
              <a:rPr lang="ru-RU" dirty="0" smtClean="0"/>
              <a:t>Наиболее важным в информационно-просветительской работе с родителями является оформление наглядных материалов для родителей. Это могут быть информационные стенды, буклеты, листовки, памятки, внутренняя газета детского сада, стенгазета.</a:t>
            </a:r>
          </a:p>
          <a:p>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u="sng" dirty="0" smtClean="0"/>
              <a:t>Педагогические беседы с родителями</a:t>
            </a:r>
            <a:endParaRPr lang="ru-RU" dirty="0"/>
          </a:p>
        </p:txBody>
      </p:sp>
      <p:sp>
        <p:nvSpPr>
          <p:cNvPr id="3" name="Содержимое 2"/>
          <p:cNvSpPr>
            <a:spLocks noGrp="1"/>
          </p:cNvSpPr>
          <p:nvPr>
            <p:ph idx="1"/>
          </p:nvPr>
        </p:nvSpPr>
        <p:spPr/>
        <p:txBody>
          <a:bodyPr>
            <a:normAutofit fontScale="85000" lnSpcReduction="10000"/>
          </a:bodyPr>
          <a:lstStyle/>
          <a:p>
            <a:r>
              <a:rPr lang="ru-RU" dirty="0" smtClean="0"/>
              <a:t>Это наиболее доступная форма установления связи педагога с семьей, она может использоваться как самостоятельно, так и в сочетании с другими формами: беседа при посещении семей, на родительском собрании, консультации.</a:t>
            </a:r>
          </a:p>
          <a:p>
            <a:r>
              <a:rPr lang="ru-RU" dirty="0" smtClean="0"/>
              <a:t>Цель: оказать родителям своевременную помощь по тому или иному вопросу воспитания, способствовать достижению единой точки зрения по этим вопросам.</a:t>
            </a:r>
          </a:p>
          <a:p>
            <a:r>
              <a:rPr lang="ru-RU" dirty="0" smtClean="0"/>
              <a:t>Ведущая роль здесь отводится воспитателю, он заранее планирует тематику и структуру беседы.</a:t>
            </a:r>
          </a:p>
          <a:p>
            <a:r>
              <a:rPr lang="ru-RU" dirty="0" smtClean="0"/>
              <a:t>Рекомендуется при проведении беседы выбирать наиболее подходящие условия и начинать ее с нейтральных вопросов, затем переходить непосредственно к главным темам</a:t>
            </a:r>
          </a:p>
          <a:p>
            <a:endParaRPr lang="ru-RU"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47</TotalTime>
  <Words>1300</Words>
  <Application>Microsoft Office PowerPoint</Application>
  <PresentationFormat>Экран (4:3)</PresentationFormat>
  <Paragraphs>64</Paragraphs>
  <Slides>20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20</vt:i4>
      </vt:variant>
    </vt:vector>
  </HeadingPairs>
  <TitlesOfParts>
    <vt:vector size="21" baseType="lpstr">
      <vt:lpstr>Изящная</vt:lpstr>
      <vt:lpstr>Консультация для воспитателей "Традиционные и Нетрадиционные формы работы с родителями" </vt:lpstr>
      <vt:lpstr>Слайд 2</vt:lpstr>
      <vt:lpstr>Традиционными формами называют такие формы, которые проверены временем и стандартны для всех дошкольных учреждений не только города, но и страны</vt:lpstr>
      <vt:lpstr>Презентация детского сада </vt:lpstr>
      <vt:lpstr>Родительские собрания</vt:lpstr>
      <vt:lpstr>Правила проведения родительского собрания</vt:lpstr>
      <vt:lpstr>Семинары и консультации для родителей</vt:lpstr>
      <vt:lpstr>Наглядный материал</vt:lpstr>
      <vt:lpstr>Педагогические беседы с родителями</vt:lpstr>
      <vt:lpstr> Посещение семьи </vt:lpstr>
      <vt:lpstr>Дни открытых дверей </vt:lpstr>
      <vt:lpstr>Анкетирование</vt:lpstr>
      <vt:lpstr>Нетрадиционные формы работы - новые формы работы, которые помогают лучше оказать помощь семьям в воспитании и обучении ребенка. </vt:lpstr>
      <vt:lpstr>Конкурсы и проекты</vt:lpstr>
      <vt:lpstr>"Круглый стол" с родителями</vt:lpstr>
      <vt:lpstr>Деловые игры</vt:lpstr>
      <vt:lpstr>  «Клубы» (семейные) </vt:lpstr>
      <vt:lpstr>Вечера вопросов и ответов</vt:lpstr>
      <vt:lpstr>.«Встречи-знакомства»</vt:lpstr>
      <vt:lpstr>Слайд 20</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Консультация для воспитателей "Традиционные формы работы с родителями и нетрадиционные"</dc:title>
  <dc:creator>Admin</dc:creator>
  <cp:lastModifiedBy>Пользователь Windows</cp:lastModifiedBy>
  <cp:revision>8</cp:revision>
  <dcterms:created xsi:type="dcterms:W3CDTF">2017-03-04T11:02:34Z</dcterms:created>
  <dcterms:modified xsi:type="dcterms:W3CDTF">2021-05-31T07:57:03Z</dcterms:modified>
</cp:coreProperties>
</file>