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9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68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8766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69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82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69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48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75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99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25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49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51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16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51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stihi.ru/avtor/dneprovv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290" y="1500174"/>
            <a:ext cx="6429420" cy="4500594"/>
          </a:xfrm>
          <a:prstGeom prst="round2DiagRect">
            <a:avLst>
              <a:gd name="adj1" fmla="val 16667"/>
              <a:gd name="adj2" fmla="val 0"/>
            </a:avLst>
          </a:prstGeom>
          <a:noFill/>
          <a:ln w="63500" cap="sq" cmpd="tri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5" name="Shape 85"/>
          <p:cNvSpPr/>
          <p:nvPr/>
        </p:nvSpPr>
        <p:spPr>
          <a:xfrm>
            <a:off x="1547664" y="332656"/>
            <a:ext cx="6552728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6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Герои-земляки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1"/>
            <a:ext cx="1835696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5750" y="6060291"/>
            <a:ext cx="87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Воспитатель МБДОУ №51 </a:t>
            </a:r>
            <a:r>
              <a:rPr lang="ru-RU" sz="3200" dirty="0" err="1" smtClean="0"/>
              <a:t>Козачинская</a:t>
            </a:r>
            <a:r>
              <a:rPr lang="ru-RU" sz="3200" dirty="0" smtClean="0"/>
              <a:t> Н. М.</a:t>
            </a:r>
            <a:endParaRPr lang="ru-RU" sz="32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332656"/>
            <a:ext cx="3429023" cy="4500594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8" name="Shape 148"/>
          <p:cNvSpPr txBox="1"/>
          <p:nvPr/>
        </p:nvSpPr>
        <p:spPr>
          <a:xfrm>
            <a:off x="1322867" y="5229200"/>
            <a:ext cx="657229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Иван Степанович Носов</a:t>
            </a:r>
          </a:p>
          <a:p>
            <a:pPr lvl="0" algn="ctr">
              <a:buSzPct val="25000"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командир </a:t>
            </a: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орудия </a:t>
            </a:r>
            <a:r>
              <a:rPr lang="ru-RU" sz="3200" dirty="0"/>
              <a:t>(1923−1997).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3717032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99992" y="692696"/>
            <a:ext cx="4168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Звание Героя Советского Союза присвоено за отвагу и мужество, проявленные при форсировании Днепра.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738" y="271433"/>
            <a:ext cx="3671742" cy="4749025"/>
          </a:xfrm>
          <a:prstGeom prst="rect">
            <a:avLst/>
          </a:prstGeom>
          <a:solidFill>
            <a:srgbClr val="494429"/>
          </a:solidFill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5" name="Shape 155"/>
          <p:cNvSpPr txBox="1"/>
          <p:nvPr/>
        </p:nvSpPr>
        <p:spPr>
          <a:xfrm>
            <a:off x="971600" y="5301207"/>
            <a:ext cx="7719863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Григорий Васильевич </a:t>
            </a:r>
            <a:r>
              <a:rPr lang="ru-RU" sz="4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Прованов</a:t>
            </a:r>
            <a:endParaRPr lang="ru-RU" sz="4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Танкист  </a:t>
            </a:r>
            <a:r>
              <a:rPr lang="ru-RU" sz="3200" dirty="0" smtClean="0"/>
              <a:t>(</a:t>
            </a:r>
            <a:r>
              <a:rPr lang="ru-RU" sz="3200" dirty="0"/>
              <a:t>1901−1942)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2569" y="3972108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496144"/>
            <a:ext cx="4609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Звание Героя Советского Союза присвоено за отличное руководство действиями бригады, за храбрость и отвагу, проявленные в боях с немецким фашизмом посмертно.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537221"/>
            <a:ext cx="3214710" cy="4786345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2" name="Shape 162"/>
          <p:cNvSpPr txBox="1"/>
          <p:nvPr/>
        </p:nvSpPr>
        <p:spPr>
          <a:xfrm>
            <a:off x="571472" y="5517232"/>
            <a:ext cx="8429683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Владимир Александрович </a:t>
            </a:r>
            <a:r>
              <a:rPr lang="ru-RU" sz="4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Бурматов</a:t>
            </a:r>
            <a:endParaRPr lang="ru-RU" sz="4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Штурман </a:t>
            </a:r>
            <a:r>
              <a:rPr lang="ru-RU" sz="3200" dirty="0"/>
              <a:t>(1921−1986)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764704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 период войны совершил более 200 боевых вылетов, на его боевом счету 12 сбитых немецких самолетов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6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332657"/>
            <a:ext cx="3574750" cy="5024034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960" y="4116079"/>
            <a:ext cx="24383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329" y="620688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Совершил 922 боевых вылета на разведку, бомбардировку противника и для связи с партизанами</a:t>
            </a: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15617" y="5373216"/>
            <a:ext cx="6512767" cy="1003224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Мартынов Алексей Петрович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(1920−1994</a:t>
            </a:r>
            <a:r>
              <a:rPr lang="ru-RU" sz="3600" dirty="0" smtClean="0">
                <a:solidFill>
                  <a:schemeClr val="tx1"/>
                </a:solidFill>
              </a:rPr>
              <a:t>)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5770"/>
            <a:ext cx="3456384" cy="4979020"/>
          </a:xfrm>
          <a:prstGeom prst="rect">
            <a:avLst/>
          </a:prstGeom>
        </p:spPr>
      </p:pic>
      <p:pic>
        <p:nvPicPr>
          <p:cNvPr id="12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3093" y="3933056"/>
            <a:ext cx="243839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5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44522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Пряхин Иван Савельевич </a:t>
            </a:r>
            <a:r>
              <a:rPr lang="ru-RU" sz="3600" dirty="0"/>
              <a:t>(1922−1983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4464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Звание Героя Советского Союза присвоено за мужество и отвагу, проявленные при освобождении г. Ромны Сумской области Украины.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7226"/>
            <a:ext cx="3523456" cy="4954860"/>
          </a:xfrm>
          <a:prstGeom prst="rect">
            <a:avLst/>
          </a:prstGeom>
        </p:spPr>
      </p:pic>
      <p:pic>
        <p:nvPicPr>
          <p:cNvPr id="9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643" y="4026193"/>
            <a:ext cx="243839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3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5594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Седов Леонид Сергеевич </a:t>
            </a:r>
            <a:r>
              <a:rPr lang="ru-RU" sz="3600" dirty="0"/>
              <a:t>(1925−1945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404664"/>
            <a:ext cx="3398223" cy="5135092"/>
          </a:xfrm>
          <a:prstGeom prst="rect">
            <a:avLst/>
          </a:prstGeom>
        </p:spPr>
      </p:pic>
      <p:pic>
        <p:nvPicPr>
          <p:cNvPr id="7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4149080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11560" y="692696"/>
            <a:ext cx="4320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Звание </a:t>
            </a:r>
            <a:r>
              <a:rPr lang="ru-RU" sz="3200" dirty="0"/>
              <a:t>Героя Советского Союза присвоено за несколько подбитых танков в одном бою при форсировании реки </a:t>
            </a:r>
            <a:r>
              <a:rPr lang="ru-RU" sz="3200" dirty="0" err="1"/>
              <a:t>Друть</a:t>
            </a:r>
            <a:r>
              <a:rPr lang="ru-RU" sz="3200" dirty="0"/>
              <a:t> в Белоруссии.</a:t>
            </a:r>
          </a:p>
        </p:txBody>
      </p:sp>
    </p:spTree>
    <p:extLst>
      <p:ext uri="{BB962C8B-B14F-4D97-AF65-F5344CB8AC3E}">
        <p14:creationId xmlns:p14="http://schemas.microsoft.com/office/powerpoint/2010/main" val="12220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0454" y="764704"/>
            <a:ext cx="5040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22 февраля 1944 г. </a:t>
            </a:r>
            <a:r>
              <a:rPr lang="ru-RU" sz="3200" dirty="0" smtClean="0"/>
              <a:t>                во </a:t>
            </a:r>
            <a:r>
              <a:rPr lang="ru-RU" sz="3200" dirty="0"/>
              <a:t>время Корсунь-Шевченковской операции в тяжелом бою повторил подвиг Александра Матросова, закрыв своей грудью амбразуру вражеского дзота.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555914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Ястребцев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Виктор Иванович  </a:t>
            </a:r>
            <a:r>
              <a:rPr lang="ru-RU" sz="3600" dirty="0" smtClean="0">
                <a:solidFill>
                  <a:schemeClr val="tx1"/>
                </a:solidFill>
              </a:rPr>
              <a:t>(1918 -</a:t>
            </a:r>
            <a:r>
              <a:rPr lang="ru-RU" sz="3600" dirty="0" smtClean="0">
                <a:solidFill>
                  <a:schemeClr val="tx1"/>
                </a:solidFill>
              </a:rPr>
              <a:t>1944)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87036" y="6451700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(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7" y="620114"/>
            <a:ext cx="3018968" cy="4537078"/>
          </a:xfrm>
          <a:prstGeom prst="rect">
            <a:avLst/>
          </a:prstGeom>
        </p:spPr>
      </p:pic>
      <p:pic>
        <p:nvPicPr>
          <p:cNvPr id="10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49080"/>
            <a:ext cx="243839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6262" y="332656"/>
            <a:ext cx="734481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 </a:t>
            </a:r>
            <a:r>
              <a:rPr lang="ru-RU" sz="2400" b="1" dirty="0" smtClean="0"/>
              <a:t>героях-земляках        </a:t>
            </a:r>
            <a:r>
              <a:rPr lang="ru-RU" sz="2400" b="1" i="1" dirty="0" smtClean="0">
                <a:hlinkClick r:id="rId2"/>
              </a:rPr>
              <a:t>Василий </a:t>
            </a:r>
            <a:r>
              <a:rPr lang="ru-RU" sz="2400" b="1" i="1" dirty="0">
                <a:hlinkClick r:id="rId2"/>
              </a:rPr>
              <a:t>Федорченко</a:t>
            </a:r>
            <a:endParaRPr lang="ru-RU" sz="2400" b="1" dirty="0"/>
          </a:p>
          <a:p>
            <a:pPr fontAlgn="base"/>
            <a:r>
              <a:rPr lang="ru-RU" sz="2400" dirty="0"/>
              <a:t>Я буду говорить о земляках,</a:t>
            </a:r>
            <a:br>
              <a:rPr lang="ru-RU" sz="2400" dirty="0"/>
            </a:br>
            <a:r>
              <a:rPr lang="ru-RU" sz="2400" dirty="0"/>
              <a:t>О тех, бесстрашных и ушедших рано,</a:t>
            </a:r>
            <a:br>
              <a:rPr lang="ru-RU" sz="2400" dirty="0"/>
            </a:br>
            <a:r>
              <a:rPr lang="ru-RU" sz="2400" dirty="0"/>
              <a:t>Чьи голоса звучат издалека,</a:t>
            </a:r>
            <a:br>
              <a:rPr lang="ru-RU" sz="2400" dirty="0"/>
            </a:br>
            <a:r>
              <a:rPr lang="ru-RU" sz="2400" dirty="0"/>
              <a:t>Сжимая сердце матери, как раны.</a:t>
            </a:r>
            <a:br>
              <a:rPr lang="ru-RU" sz="2400" dirty="0"/>
            </a:br>
            <a:r>
              <a:rPr lang="ru-RU" sz="2400" dirty="0" smtClean="0"/>
              <a:t>О </a:t>
            </a:r>
            <a:r>
              <a:rPr lang="ru-RU" sz="2400" dirty="0"/>
              <a:t>тех, кто в дверь не постучит уже,</a:t>
            </a:r>
            <a:br>
              <a:rPr lang="ru-RU" sz="2400" dirty="0"/>
            </a:br>
            <a:r>
              <a:rPr lang="ru-RU" sz="2400" dirty="0"/>
              <a:t>Чьи имена теснятся в длинных списках.</a:t>
            </a:r>
            <a:br>
              <a:rPr lang="ru-RU" sz="2400" dirty="0"/>
            </a:br>
            <a:r>
              <a:rPr lang="ru-RU" sz="2400" dirty="0"/>
              <a:t>Слились, как в песне, как в одной душе,</a:t>
            </a:r>
            <a:br>
              <a:rPr lang="ru-RU" sz="2400" dirty="0"/>
            </a:br>
            <a:r>
              <a:rPr lang="ru-RU" sz="2400" dirty="0"/>
              <a:t>Их души молодые в обелисках.</a:t>
            </a:r>
            <a:br>
              <a:rPr lang="ru-RU" sz="2400" dirty="0"/>
            </a:br>
            <a:r>
              <a:rPr lang="ru-RU" sz="2400" dirty="0" smtClean="0"/>
              <a:t>Мне </a:t>
            </a:r>
            <a:r>
              <a:rPr lang="ru-RU" sz="2400" dirty="0"/>
              <a:t>не привыкнуть, я и не привык,</a:t>
            </a:r>
            <a:br>
              <a:rPr lang="ru-RU" sz="2400" dirty="0"/>
            </a:br>
            <a:r>
              <a:rPr lang="ru-RU" sz="2400" dirty="0"/>
              <a:t>К тому, что имена их – только тени.</a:t>
            </a:r>
            <a:br>
              <a:rPr lang="ru-RU" sz="2400" dirty="0"/>
            </a:br>
            <a:r>
              <a:rPr lang="ru-RU" sz="2400" dirty="0"/>
              <a:t>Я видел, как седой больной старик</a:t>
            </a:r>
            <a:br>
              <a:rPr lang="ru-RU" sz="2400" dirty="0"/>
            </a:br>
            <a:r>
              <a:rPr lang="ru-RU" sz="2400" dirty="0"/>
              <a:t>Пред сыном становился на колени.</a:t>
            </a:r>
            <a:br>
              <a:rPr lang="ru-RU" sz="2400" dirty="0"/>
            </a:br>
            <a:r>
              <a:rPr lang="ru-RU" sz="2400" dirty="0" smtClean="0"/>
              <a:t>А тот</a:t>
            </a:r>
            <a:r>
              <a:rPr lang="ru-RU" sz="2400" dirty="0"/>
              <a:t>, гранитный, молчалив и строг,</a:t>
            </a:r>
            <a:br>
              <a:rPr lang="ru-RU" sz="2400" dirty="0"/>
            </a:br>
            <a:r>
              <a:rPr lang="ru-RU" sz="2400" dirty="0"/>
              <a:t>Прошедший пол-Европы и усталый,</a:t>
            </a:r>
            <a:br>
              <a:rPr lang="ru-RU" sz="2400" dirty="0"/>
            </a:br>
            <a:r>
              <a:rPr lang="ru-RU" sz="2400" dirty="0"/>
              <a:t>Взошёл, как на отеческий порог,</a:t>
            </a:r>
            <a:br>
              <a:rPr lang="ru-RU" sz="2400" dirty="0"/>
            </a:br>
            <a:r>
              <a:rPr lang="ru-RU" sz="2400" dirty="0"/>
              <a:t>По мраморным ступеням пьедестала.</a:t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66" y="3327902"/>
            <a:ext cx="2593454" cy="28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3621150"/>
            <a:ext cx="4446256" cy="243287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2000232" y="1571612"/>
            <a:ext cx="542167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5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Вечная им слава!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hape 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5638800"/>
            <a:ext cx="2043646" cy="1219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647898"/>
            <a:ext cx="914399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Ковров </a:t>
            </a:r>
            <a:r>
              <a:rPr lang="ru-RU" sz="3200" b="1" dirty="0" smtClean="0"/>
              <a:t>– город воинской славы. В трудное для страны время около 20 тысяч человек из 60-тысячного города ушли воевать на фронт. Образцы мужества и героизма показывали </a:t>
            </a:r>
            <a:r>
              <a:rPr lang="ru-RU" sz="3200" b="1" dirty="0" err="1" smtClean="0"/>
              <a:t>ковровчане</a:t>
            </a:r>
            <a:r>
              <a:rPr lang="ru-RU" sz="3200" b="1" dirty="0" smtClean="0"/>
              <a:t> в годы Великой Отечественной войны, порою ценой собственной жизни защищая Родину от врага. Из ушедших на фронт </a:t>
            </a:r>
            <a:r>
              <a:rPr lang="ru-RU" sz="3200" b="1" dirty="0" err="1" smtClean="0"/>
              <a:t>ковровчан</a:t>
            </a:r>
            <a:r>
              <a:rPr lang="ru-RU" sz="3200" b="1" dirty="0" smtClean="0"/>
              <a:t> награждено различными орденами и медалями 3909 человек. 15 наших земляков стали Героями Советского Союза. </a:t>
            </a:r>
            <a:r>
              <a:rPr lang="ru-RU" sz="3200" b="1" dirty="0"/>
              <a:t> </a:t>
            </a:r>
            <a:r>
              <a:rPr lang="ru-RU" sz="3200" b="1" dirty="0" smtClean="0"/>
              <a:t>В память </a:t>
            </a:r>
            <a:r>
              <a:rPr lang="ru-RU" sz="3200" b="1" dirty="0"/>
              <a:t>о них в </a:t>
            </a:r>
            <a:r>
              <a:rPr lang="ru-RU" sz="3200" b="1" dirty="0" err="1"/>
              <a:t>Коврове</a:t>
            </a:r>
            <a:r>
              <a:rPr lang="ru-RU" sz="3200" b="1" dirty="0"/>
              <a:t> есть Аллея Героев, где стоят </a:t>
            </a:r>
            <a:r>
              <a:rPr lang="ru-RU" sz="3200" b="1" dirty="0" smtClean="0"/>
              <a:t>       обелиски </a:t>
            </a:r>
            <a:r>
              <a:rPr lang="ru-RU" sz="3200" b="1" dirty="0" smtClean="0"/>
              <a:t>каждому </a:t>
            </a:r>
            <a:r>
              <a:rPr lang="ru-RU" sz="3200" b="1" dirty="0" smtClean="0"/>
              <a:t>герою.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875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8569" y="342872"/>
            <a:ext cx="3429023" cy="4357718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4" name="Shape 134"/>
          <p:cNvSpPr txBox="1"/>
          <p:nvPr/>
        </p:nvSpPr>
        <p:spPr>
          <a:xfrm>
            <a:off x="1142975" y="5214950"/>
            <a:ext cx="7000923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Алексей Васильевич Лопатин</a:t>
            </a:r>
          </a:p>
          <a:p>
            <a:pPr lvl="0" algn="ctr">
              <a:buSzPct val="25000"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лейтенант пограничного </a:t>
            </a: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отряда </a:t>
            </a:r>
            <a:r>
              <a:rPr lang="ru-RU" sz="3200" dirty="0" smtClean="0"/>
              <a:t>(</a:t>
            </a:r>
            <a:r>
              <a:rPr lang="ru-RU" sz="3200" dirty="0"/>
              <a:t>1915−1941</a:t>
            </a:r>
            <a:r>
              <a:rPr lang="ru-RU" sz="3200" dirty="0" smtClean="0"/>
              <a:t>)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960" y="3786189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1560" y="342872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Пограничники под его командованием вступили в неравный бой с немецкими фашистами рано утром 22 июня 1941 г. Оборона заставы продолжалась 11 дней.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500042"/>
            <a:ext cx="3429023" cy="4857784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19" y="4129190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1357290" y="5517232"/>
            <a:ext cx="651870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Иван Васильевич </a:t>
            </a:r>
            <a:r>
              <a:rPr lang="ru-RU" sz="4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Першутов</a:t>
            </a:r>
            <a:endParaRPr lang="ru-RU" sz="4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летчик-штурмовик </a:t>
            </a:r>
            <a:r>
              <a:rPr lang="ru-RU" sz="3200" dirty="0" smtClean="0"/>
              <a:t>(</a:t>
            </a:r>
            <a:r>
              <a:rPr lang="ru-RU" sz="3200" dirty="0"/>
              <a:t>1920−1944)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6" y="1096323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Погиб 9 января 1944 </a:t>
            </a:r>
            <a:r>
              <a:rPr lang="ru-RU" sz="3200" dirty="0" smtClean="0"/>
              <a:t>года</a:t>
            </a:r>
            <a:r>
              <a:rPr lang="ru-RU" sz="3200" dirty="0"/>
              <a:t> в неравном бою с немецкими самолетами.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052" y="332656"/>
            <a:ext cx="3429023" cy="4786345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5852" y="3861048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97784" y="5229200"/>
            <a:ext cx="904621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Павел Константинович </a:t>
            </a:r>
            <a:r>
              <a:rPr lang="ru-RU" sz="4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Ранжев</a:t>
            </a:r>
            <a:endParaRPr lang="ru-RU" sz="4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командир самоходного орудия, </a:t>
            </a: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лейтенант </a:t>
            </a:r>
            <a:r>
              <a:rPr lang="ru-RU" sz="3200" dirty="0"/>
              <a:t>(1918−1977</a:t>
            </a:r>
            <a:r>
              <a:rPr lang="ru-RU" sz="3200" dirty="0" smtClean="0"/>
              <a:t>)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20688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Звание Героя Советского Союза присвоено за мужество и отвагу, проявленные в боях при овладении Берлином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3075" y="354287"/>
            <a:ext cx="3071833" cy="4572031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6" name="Shape 106"/>
          <p:cNvSpPr txBox="1"/>
          <p:nvPr/>
        </p:nvSpPr>
        <p:spPr>
          <a:xfrm>
            <a:off x="642910" y="5072073"/>
            <a:ext cx="7929617" cy="16927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Федор Герасимович Коньков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артиллерист противотанкового орудия, </a:t>
            </a:r>
          </a:p>
          <a:p>
            <a:pPr lvl="0" algn="ctr">
              <a:buSzPct val="25000"/>
            </a:pP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ержант </a:t>
            </a:r>
            <a:r>
              <a:rPr lang="ru-RU" sz="3200" dirty="0" smtClean="0"/>
              <a:t>(</a:t>
            </a:r>
            <a:r>
              <a:rPr lang="ru-RU" sz="3200" dirty="0"/>
              <a:t>1922−1987)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7718" y="3573016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7584" y="354287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5−6 октября 1944 г. </a:t>
            </a:r>
            <a:r>
              <a:rPr lang="ru-RU" sz="3200" dirty="0" smtClean="0"/>
              <a:t>во</a:t>
            </a:r>
            <a:r>
              <a:rPr lang="ru-RU" sz="3200" dirty="0" smtClean="0"/>
              <a:t> </a:t>
            </a:r>
            <a:r>
              <a:rPr lang="ru-RU" sz="3200" dirty="0"/>
              <a:t>время боя на р. </a:t>
            </a:r>
            <a:r>
              <a:rPr lang="ru-RU" sz="3200" dirty="0" err="1"/>
              <a:t>Нарев</a:t>
            </a:r>
            <a:r>
              <a:rPr lang="ru-RU" sz="3200" dirty="0"/>
              <a:t> в Польше уничтожил 3 вражеских танка, 6 пулеметных расчетов гитлеровцев.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1639" y="404664"/>
            <a:ext cx="3000395" cy="4643469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3" name="Shape 113"/>
          <p:cNvSpPr txBox="1"/>
          <p:nvPr/>
        </p:nvSpPr>
        <p:spPr>
          <a:xfrm>
            <a:off x="857224" y="5429264"/>
            <a:ext cx="7858180" cy="1200329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Василий Григорьевич Кабанов </a:t>
            </a:r>
          </a:p>
          <a:p>
            <a:pPr lvl="0" algn="ctr">
              <a:buSzPct val="25000"/>
            </a:pP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Майор </a:t>
            </a:r>
            <a:r>
              <a:rPr lang="ru-RU" sz="3200" dirty="0"/>
              <a:t>(1908−1945</a:t>
            </a:r>
            <a:r>
              <a:rPr lang="ru-RU" sz="3200" dirty="0" smtClean="0"/>
              <a:t>)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2439" y="3751913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1520" y="351379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Звание Героя Советского Союза присвоено Указом Президиума Верховного Совета СССР от 27 февраля 1945 г. за умелое руководство действиями батальона при захвате плацдарма на реке </a:t>
            </a:r>
            <a:r>
              <a:rPr lang="ru-RU" sz="3200" dirty="0" err="1"/>
              <a:t>Пилица</a:t>
            </a:r>
            <a:r>
              <a:rPr lang="ru-RU" sz="3200" dirty="0"/>
              <a:t> в Польше.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642910" y="5165228"/>
            <a:ext cx="8143931" cy="16927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Павел Семенович Маштаков </a:t>
            </a:r>
            <a:r>
              <a:rPr lang="ru-RU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командир противотанкового орудия, </a:t>
            </a: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сержант  </a:t>
            </a:r>
            <a:r>
              <a:rPr lang="ru-RU" sz="3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3200" dirty="0" smtClean="0"/>
              <a:t>1920-2012) 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t="3275"/>
          <a:stretch/>
        </p:blipFill>
        <p:spPr>
          <a:xfrm>
            <a:off x="5563549" y="476673"/>
            <a:ext cx="3223292" cy="4665736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5690" y="3933056"/>
            <a:ext cx="2190765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9098" y="368908"/>
            <a:ext cx="468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Звание Героя Советского Союза присвоено за героизм, проявленный в бою за населенный пункт </a:t>
            </a:r>
            <a:r>
              <a:rPr lang="ru-RU" sz="2800" dirty="0" err="1"/>
              <a:t>Клайнитц</a:t>
            </a:r>
            <a:r>
              <a:rPr lang="ru-RU" sz="2800" dirty="0"/>
              <a:t> в Польше. Помог штабу полка выйти из окружения и вынести Красное знамя полка. Участник Парада Победы 24 июня 1945 г. в Москве на Красной площади.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887" y="616059"/>
            <a:ext cx="3429023" cy="4643469"/>
          </a:xfrm>
          <a:prstGeom prst="rect">
            <a:avLst/>
          </a:prstGeom>
          <a:noFill/>
          <a:ln w="57150" cap="flat" cmpd="tri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7" name="Shape 127"/>
          <p:cNvSpPr txBox="1"/>
          <p:nvPr/>
        </p:nvSpPr>
        <p:spPr>
          <a:xfrm>
            <a:off x="539552" y="5517232"/>
            <a:ext cx="796324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Алексей Петрович Генералов</a:t>
            </a:r>
          </a:p>
          <a:p>
            <a:pPr lvl="0" algn="ctr">
              <a:buSzPct val="25000"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командир роты, </a:t>
            </a: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капитан </a:t>
            </a:r>
            <a:r>
              <a:rPr lang="ru-RU" sz="3200" dirty="0" smtClean="0"/>
              <a:t>(1918</a:t>
            </a:r>
            <a:r>
              <a:rPr lang="ru-RU" sz="3200" dirty="0"/>
              <a:t>−1944</a:t>
            </a:r>
            <a:r>
              <a:rPr lang="ru-RU" sz="3200" dirty="0" smtClean="0"/>
              <a:t>)</a:t>
            </a:r>
            <a:endParaRPr lang="ru-RU"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77072"/>
            <a:ext cx="24383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87511" y="590713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13 октября 1944 </a:t>
            </a:r>
            <a:r>
              <a:rPr lang="ru-RU" sz="3200" dirty="0" smtClean="0"/>
              <a:t>года</a:t>
            </a:r>
            <a:r>
              <a:rPr lang="ru-RU" sz="3200" dirty="0"/>
              <a:t> в критический момент боя за высоту «</a:t>
            </a:r>
            <a:r>
              <a:rPr lang="ru-RU" sz="3200" dirty="0" err="1"/>
              <a:t>Безымянка</a:t>
            </a:r>
            <a:r>
              <a:rPr lang="ru-RU" sz="3200" dirty="0"/>
              <a:t>» повел роту в атаку и погиб в этом бою.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253</Words>
  <Application>Microsoft Office PowerPoint</Application>
  <PresentationFormat>Экран (4:3)</PresentationFormat>
  <Paragraphs>45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Инна</cp:lastModifiedBy>
  <cp:revision>14</cp:revision>
  <dcterms:modified xsi:type="dcterms:W3CDTF">2020-05-10T08:54:59Z</dcterms:modified>
</cp:coreProperties>
</file>